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54133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086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6651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12479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9415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981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21289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22019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2329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5762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2775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EFD4A-C7FF-42D5-9693-8478C2F22107}" type="datetimeFigureOut">
              <a:rPr lang="nl-BE" smtClean="0"/>
              <a:t>16/03/2017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1822A4-43B2-418D-B24C-3A4791B86FB6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5538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customer journe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6" r="18478"/>
          <a:stretch/>
        </p:blipFill>
        <p:spPr bwMode="auto">
          <a:xfrm>
            <a:off x="914401" y="2092421"/>
            <a:ext cx="10034312" cy="457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2014330" y="689113"/>
            <a:ext cx="8123582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nl-BE" sz="3200" dirty="0"/>
              <a:t>CUSTOMER JOURNEY OF SHARON &amp; THOMAS</a:t>
            </a:r>
          </a:p>
        </p:txBody>
      </p:sp>
    </p:spTree>
    <p:extLst>
      <p:ext uri="{BB962C8B-B14F-4D97-AF65-F5344CB8AC3E}">
        <p14:creationId xmlns:p14="http://schemas.microsoft.com/office/powerpoint/2010/main" val="3564765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19"/>
          <a:stretch/>
        </p:blipFill>
        <p:spPr>
          <a:xfrm>
            <a:off x="2163405" y="0"/>
            <a:ext cx="79156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06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2342" y="291383"/>
            <a:ext cx="3143865" cy="80854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nl-BE" dirty="0"/>
              <a:t>AWARENESS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9860" y="2504662"/>
            <a:ext cx="11487231" cy="4094922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en-GB" dirty="0"/>
              <a:t>When she was still at school,                                                                                                                 a teacher told Sharon about the                                                                        ZOOWORLD	project. She remembers                                                                      that one of her friends went                                                                                        to </a:t>
            </a:r>
            <a:r>
              <a:rPr lang="en-GB" dirty="0" err="1"/>
              <a:t>Baboonia</a:t>
            </a:r>
            <a:r>
              <a:rPr lang="en-GB" dirty="0"/>
              <a:t> on Erasmus and that                                                                                she was extremely positive about                                                                             the </a:t>
            </a:r>
            <a:r>
              <a:rPr lang="en-GB" dirty="0" err="1"/>
              <a:t>Baboonian</a:t>
            </a:r>
            <a:r>
              <a:rPr lang="en-GB" dirty="0"/>
              <a:t> people.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500" b="1" dirty="0"/>
              <a:t>Touchpoint 1 ---&gt; Word-of-mouth</a:t>
            </a:r>
          </a:p>
        </p:txBody>
      </p:sp>
      <p:pic>
        <p:nvPicPr>
          <p:cNvPr id="2052" name="Picture 4" descr="Afbeeldingsresultaat voor cla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805" y="2694614"/>
            <a:ext cx="4797286" cy="30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96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2342" y="291383"/>
            <a:ext cx="3143865" cy="808547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nl-BE" dirty="0"/>
              <a:t>AWARENESS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9860" y="2305877"/>
            <a:ext cx="11487231" cy="3458819"/>
          </a:xfrm>
          <a:solidFill>
            <a:srgbClr val="92D050"/>
          </a:solidFill>
        </p:spPr>
        <p:txBody>
          <a:bodyPr/>
          <a:lstStyle/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en-GB" dirty="0"/>
              <a:t>Every time the couple goes scuba diving,                                                                they pass a bus stop with an advertisement	                                                        for ZOOWORLD.	                                       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500" b="1" dirty="0"/>
              <a:t>Touchpoint 2 ---&gt; Outdoor</a:t>
            </a:r>
          </a:p>
        </p:txBody>
      </p:sp>
      <p:pic>
        <p:nvPicPr>
          <p:cNvPr id="3074" name="Picture 2" descr="Gerelateerde afbeeld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6" b="5177"/>
          <a:stretch/>
        </p:blipFill>
        <p:spPr bwMode="auto">
          <a:xfrm>
            <a:off x="7012966" y="2305877"/>
            <a:ext cx="4784125" cy="3498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34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2342" y="291384"/>
            <a:ext cx="3143865" cy="86155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nl-BE" dirty="0"/>
              <a:t>AWARENESS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19130"/>
            <a:ext cx="11487231" cy="345881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000" dirty="0"/>
          </a:p>
          <a:p>
            <a:pPr marL="0" indent="0">
              <a:buNone/>
            </a:pPr>
            <a:r>
              <a:rPr lang="en-GB" dirty="0"/>
              <a:t>Thomas is working on a project                                                                                              at the </a:t>
            </a:r>
            <a:r>
              <a:rPr lang="en-GB" dirty="0" err="1"/>
              <a:t>Baboonian</a:t>
            </a:r>
            <a:r>
              <a:rPr lang="en-GB" dirty="0"/>
              <a:t> embassy.                                                                                                       When he entered this embassy                                                                                                          for the first time, he saw                                                                                                      the beautiful brochure and                                                                                                         he decided to take one.	                                       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500" b="1" dirty="0"/>
              <a:t>Touchpoint 3 ---&gt; Print</a:t>
            </a:r>
          </a:p>
        </p:txBody>
      </p:sp>
      <p:pic>
        <p:nvPicPr>
          <p:cNvPr id="5122" name="Picture 2" descr="Afbeeldingsresultaat voor brochure cart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8"/>
          <a:stretch/>
        </p:blipFill>
        <p:spPr bwMode="auto">
          <a:xfrm>
            <a:off x="5868310" y="2435019"/>
            <a:ext cx="5618921" cy="322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79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2342" y="291384"/>
            <a:ext cx="3905223" cy="788668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nl-BE" dirty="0"/>
              <a:t>CONSIDERATION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19130"/>
            <a:ext cx="11487231" cy="345881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couple decides to look for information                                                                                on the Facebook page, on the website                                                                              and search for reviews on TripAdvisor.com</a:t>
            </a:r>
          </a:p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500" b="1" dirty="0"/>
              <a:t>Touchpoint 4 ---&gt; Social media, website, 3</a:t>
            </a:r>
            <a:r>
              <a:rPr lang="en-GB" sz="2500" b="1" baseline="30000" dirty="0"/>
              <a:t>rd</a:t>
            </a:r>
            <a:r>
              <a:rPr lang="en-GB" sz="2500" b="1" dirty="0"/>
              <a:t> party sites..</a:t>
            </a:r>
          </a:p>
        </p:txBody>
      </p:sp>
      <p:sp>
        <p:nvSpPr>
          <p:cNvPr id="4" name="AutoShape 2" descr="Afbeeldingsresultaat voor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6152" name="Picture 8" descr="Gerelateerde afbeeldi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750" b="95250" l="8000" r="90167">
                        <a14:foregroundMark x1="64667" y1="71250" x2="64667" y2="71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824" y="2562621"/>
            <a:ext cx="3938407" cy="262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741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2342" y="291384"/>
            <a:ext cx="3905223" cy="83505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nl-BE" dirty="0"/>
              <a:t>PURCHASE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319130"/>
            <a:ext cx="11487231" cy="2610679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500" dirty="0"/>
              <a:t>The couple goes to the travel agency                                                                                                               and book a trip to </a:t>
            </a:r>
            <a:r>
              <a:rPr lang="en-GB" sz="2500" dirty="0" err="1"/>
              <a:t>Baboonia</a:t>
            </a:r>
            <a:r>
              <a:rPr lang="en-GB" sz="2500" dirty="0"/>
              <a:t>.                                                                                        Afterwards, they book the jeep &amp; sleep tours online.                                                              </a:t>
            </a:r>
          </a:p>
          <a:p>
            <a:pPr marL="0" indent="0">
              <a:buNone/>
            </a:pPr>
            <a:endParaRPr lang="en-GB" sz="2500" b="1" dirty="0"/>
          </a:p>
          <a:p>
            <a:pPr marL="0" indent="0">
              <a:buNone/>
            </a:pPr>
            <a:r>
              <a:rPr lang="en-GB" sz="2500" b="1" dirty="0"/>
              <a:t>Touchpoint 5 ---&gt; Website, travel agent</a:t>
            </a:r>
          </a:p>
        </p:txBody>
      </p:sp>
      <p:sp>
        <p:nvSpPr>
          <p:cNvPr id="4" name="AutoShape 2" descr="Afbeeldingsresultaat voor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7170" name="Picture 2" descr="Afbeeldingsresultaat voor travel agen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297" y="2319130"/>
            <a:ext cx="2874679" cy="261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249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12342" y="291384"/>
            <a:ext cx="3905223" cy="83505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nl-BE" dirty="0"/>
              <a:t>SERVICE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80592"/>
            <a:ext cx="11487231" cy="290222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500" dirty="0"/>
              <a:t>If Sharon and Thomas have any questions,                                                                                           they can send mails or call the call </a:t>
            </a:r>
            <a:r>
              <a:rPr lang="en-GB" sz="2500" dirty="0" err="1"/>
              <a:t>center</a:t>
            </a:r>
            <a:r>
              <a:rPr lang="en-GB" sz="2500" dirty="0"/>
              <a:t> for tourists.                                                           They can also follow </a:t>
            </a:r>
            <a:r>
              <a:rPr lang="en-GB" sz="2500" dirty="0" err="1"/>
              <a:t>Baboonia</a:t>
            </a:r>
            <a:r>
              <a:rPr lang="en-GB" sz="2500" dirty="0"/>
              <a:t>, ZOOWORLD,                                                                            the jeep &amp; sleep tours on social media or visit                                                                        the website.</a:t>
            </a:r>
          </a:p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sz="2500" b="1" dirty="0"/>
              <a:t>Touchpoint 6 </a:t>
            </a:r>
            <a:r>
              <a:rPr lang="en-GB" sz="2500" b="1" dirty="0">
                <a:sym typeface="Wingdings" panose="05000000000000000000" pitchFamily="2" charset="2"/>
              </a:rPr>
              <a:t>---&gt; call </a:t>
            </a:r>
            <a:r>
              <a:rPr lang="en-GB" sz="2500" b="1" dirty="0" err="1">
                <a:sym typeface="Wingdings" panose="05000000000000000000" pitchFamily="2" charset="2"/>
              </a:rPr>
              <a:t>center</a:t>
            </a:r>
            <a:r>
              <a:rPr lang="en-GB" sz="2500" b="1" dirty="0">
                <a:sym typeface="Wingdings" panose="05000000000000000000" pitchFamily="2" charset="2"/>
              </a:rPr>
              <a:t>, direct mail, social media, website..</a:t>
            </a:r>
            <a:endParaRPr lang="en-GB" sz="2500" b="1" dirty="0"/>
          </a:p>
        </p:txBody>
      </p:sp>
      <p:sp>
        <p:nvSpPr>
          <p:cNvPr id="4" name="AutoShape 2" descr="Afbeeldingsresultaat voor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8194" name="Picture 2" descr="Afbeeldingsresultaat voor questi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746" b="100000" l="13390" r="89993">
                        <a14:foregroundMark x1="23467" y1="74711" x2="23467" y2="74711"/>
                        <a14:foregroundMark x1="46265" y1="72575" x2="46265" y2="72575"/>
                        <a14:foregroundMark x1="41438" y1="56755" x2="41438" y2="56755"/>
                        <a14:foregroundMark x1="34426" y1="52425" x2="34426" y2="52425"/>
                        <a14:foregroundMark x1="34426" y1="52425" x2="34426" y2="52425"/>
                        <a14:foregroundMark x1="34884" y1="38741" x2="34884" y2="38741"/>
                        <a14:foregroundMark x1="24348" y1="29042" x2="24348" y2="29042"/>
                        <a14:foregroundMark x1="51550" y1="32679" x2="51550" y2="32679"/>
                        <a14:foregroundMark x1="46054" y1="82968" x2="46054" y2="82968"/>
                        <a14:foregroundMark x1="49577" y1="68591" x2="49577" y2="68591"/>
                        <a14:foregroundMark x1="36399" y1="62875" x2="36399" y2="62875"/>
                        <a14:foregroundMark x1="21705" y1="60681" x2="21705" y2="60681"/>
                        <a14:foregroundMark x1="48027" y1="43418" x2="48027" y2="43418"/>
                        <a14:foregroundMark x1="30268" y1="30485" x2="30268" y2="30485"/>
                        <a14:foregroundMark x1="46476" y1="94457" x2="46476" y2="94457"/>
                        <a14:foregroundMark x1="47357" y1="83718" x2="47357" y2="83718"/>
                        <a14:foregroundMark x1="44503" y1="78637" x2="44503" y2="78637"/>
                        <a14:foregroundMark x1="55250" y1="54215" x2="55250" y2="54215"/>
                        <a14:foregroundMark x1="18428" y1="45612" x2="18428" y2="45612"/>
                        <a14:foregroundMark x1="43411" y1="34469" x2="43411" y2="344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37" y="1438671"/>
            <a:ext cx="4981116" cy="303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234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86538" y="291384"/>
            <a:ext cx="4731027" cy="83505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nl-BE" dirty="0"/>
              <a:t>LOYALTY EXPANSION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2080592"/>
            <a:ext cx="11487231" cy="290222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1050" dirty="0"/>
          </a:p>
          <a:p>
            <a:pPr marL="0" indent="0">
              <a:buNone/>
            </a:pPr>
            <a:r>
              <a:rPr lang="en-GB" sz="2500" dirty="0"/>
              <a:t>After their trip, they get a key ring of a baboon as a souvenir.                                                             We also ask the guests to fill in a survey,                                                                                                  in order to improve our tourist offers.                                                                                                                 Anyone who adopts an animal of ZOOWORLD,                                                                                    gets a mail with a picture and an update every month.</a:t>
            </a:r>
          </a:p>
          <a:p>
            <a:pPr marL="0" indent="0">
              <a:buNone/>
            </a:pPr>
            <a:endParaRPr lang="en-GB" sz="1100" b="1" dirty="0"/>
          </a:p>
          <a:p>
            <a:pPr marL="0" indent="0">
              <a:buNone/>
            </a:pPr>
            <a:r>
              <a:rPr lang="en-GB" sz="2500" b="1" dirty="0"/>
              <a:t>Touchpoint 7 </a:t>
            </a:r>
            <a:r>
              <a:rPr lang="en-GB" sz="2500" b="1" dirty="0">
                <a:sym typeface="Wingdings" panose="05000000000000000000" pitchFamily="2" charset="2"/>
              </a:rPr>
              <a:t>---&gt; souvenir, survey, mailings</a:t>
            </a:r>
            <a:endParaRPr lang="en-GB" sz="2500" b="1" dirty="0"/>
          </a:p>
        </p:txBody>
      </p:sp>
      <p:sp>
        <p:nvSpPr>
          <p:cNvPr id="4" name="AutoShape 2" descr="Afbeeldingsresultaat voor faceboo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BE"/>
          </a:p>
        </p:txBody>
      </p:sp>
      <p:pic>
        <p:nvPicPr>
          <p:cNvPr id="9218" name="Picture 2" descr="Afbeeldingsresultaat voor key ring babo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494" b="95062" l="6481" r="92593">
                        <a14:foregroundMark x1="59259" y1="43827" x2="59259" y2="43827"/>
                        <a14:foregroundMark x1="47531" y1="47531" x2="47531" y2="47531"/>
                        <a14:foregroundMark x1="41975" y1="55864" x2="41975" y2="55864"/>
                        <a14:foregroundMark x1="38272" y1="63272" x2="38272" y2="63272"/>
                        <a14:foregroundMark x1="38580" y1="66667" x2="38580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62" t="12165" r="9960" b="6847"/>
          <a:stretch/>
        </p:blipFill>
        <p:spPr bwMode="auto">
          <a:xfrm>
            <a:off x="8017565" y="2056169"/>
            <a:ext cx="2862469" cy="2926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24852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696</TotalTime>
  <Words>260</Words>
  <Application>Microsoft Office PowerPoint</Application>
  <PresentationFormat>Breedbeeld</PresentationFormat>
  <Paragraphs>37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Kantoorthema</vt:lpstr>
      <vt:lpstr>PowerPoint-presentatie</vt:lpstr>
      <vt:lpstr>PowerPoint-presentatie</vt:lpstr>
      <vt:lpstr>AWARENESS</vt:lpstr>
      <vt:lpstr>AWARENESS</vt:lpstr>
      <vt:lpstr>AWARENESS</vt:lpstr>
      <vt:lpstr>CONSIDERATION</vt:lpstr>
      <vt:lpstr>PURCHASE</vt:lpstr>
      <vt:lpstr>SERVICE</vt:lpstr>
      <vt:lpstr>LOYALTY EXPANSION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Jens Seynaeve 201591767</dc:creator>
  <cp:lastModifiedBy>Jens Seynaeve 201591767</cp:lastModifiedBy>
  <cp:revision>39</cp:revision>
  <dcterms:created xsi:type="dcterms:W3CDTF">2017-03-12T10:03:31Z</dcterms:created>
  <dcterms:modified xsi:type="dcterms:W3CDTF">2017-03-16T11:34:33Z</dcterms:modified>
</cp:coreProperties>
</file>